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455" r:id="rId3"/>
    <p:sldId id="494" r:id="rId4"/>
    <p:sldId id="456" r:id="rId5"/>
    <p:sldId id="356" r:id="rId6"/>
    <p:sldId id="492" r:id="rId7"/>
    <p:sldId id="451" r:id="rId8"/>
    <p:sldId id="450" r:id="rId9"/>
    <p:sldId id="493" r:id="rId10"/>
    <p:sldId id="376" r:id="rId11"/>
    <p:sldId id="496" r:id="rId12"/>
    <p:sldId id="495" r:id="rId13"/>
    <p:sldId id="34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4" autoAdjust="0"/>
    <p:restoredTop sz="95179" autoAdjust="0"/>
  </p:normalViewPr>
  <p:slideViewPr>
    <p:cSldViewPr snapToGrid="0">
      <p:cViewPr varScale="1">
        <p:scale>
          <a:sx n="64" d="100"/>
          <a:sy n="64" d="100"/>
        </p:scale>
        <p:origin x="77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3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1D7E2A9-BF2D-4251-B3D1-9ED74A24D85B}" type="datetimeFigureOut">
              <a:rPr lang="en-US" smtClean="0"/>
              <a:t>10/24/2024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99BF21-6553-4033-9C34-16B567C80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7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05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38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99BF21-6553-4033-9C34-16B567C803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100" y="4464028"/>
            <a:ext cx="10172700" cy="1641490"/>
          </a:xfrm>
        </p:spPr>
        <p:txBody>
          <a:bodyPr>
            <a:normAutofit/>
          </a:bodyPr>
          <a:lstStyle/>
          <a:p>
            <a:r>
              <a:rPr lang="en-US" sz="7000" dirty="0"/>
              <a:t>Water Supply Situation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CCWA Board of Directors Meeting</a:t>
            </a:r>
          </a:p>
          <a:p>
            <a:r>
              <a:rPr lang="en-US" dirty="0"/>
              <a:t>October 24, 2024</a:t>
            </a:r>
          </a:p>
        </p:txBody>
      </p:sp>
    </p:spTree>
    <p:extLst>
      <p:ext uri="{BB962C8B-B14F-4D97-AF65-F5344CB8AC3E}">
        <p14:creationId xmlns:p14="http://schemas.microsoft.com/office/powerpoint/2010/main" val="409413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CC65AF-81E0-980E-F73F-E9010A7A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San Luis Reservoir Carryover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0D361-C5CF-295F-A5BE-F767EB587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allowable volume of carryover water is a function of year Allocation percentage and the Table A Contracted Amount</a:t>
            </a:r>
          </a:p>
          <a:p>
            <a:r>
              <a:rPr lang="en-US" dirty="0"/>
              <a:t>If the allocation percentage of the year is less than or equal 50 percent, the allowable carryover is 25 percent of the Table A Contracted Amount</a:t>
            </a:r>
          </a:p>
          <a:p>
            <a:r>
              <a:rPr lang="en-US" dirty="0"/>
              <a:t>CCWA may add up to 25% X 45,486 AF = 11,372 AF</a:t>
            </a:r>
          </a:p>
          <a:p>
            <a:r>
              <a:rPr lang="en-US" dirty="0"/>
              <a:t>Allowable carryover water is </a:t>
            </a:r>
            <a:r>
              <a:rPr lang="en-US" u="sng" dirty="0"/>
              <a:t>in addition </a:t>
            </a:r>
            <a:r>
              <a:rPr lang="en-US" dirty="0"/>
              <a:t>to other previously carried over supplies</a:t>
            </a:r>
          </a:p>
          <a:p>
            <a:r>
              <a:rPr lang="en-US" dirty="0"/>
              <a:t>CCWA estimates  27,089 AF of carryover water will be in San Luis Reservoir on December 31, 2024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79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F7996B2-C5C8-1024-6750-C55020161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C633145-DB79-AFD8-EECF-642982F6E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3071"/>
            <a:ext cx="12229347" cy="58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8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18C4F-670C-7D9A-FCBD-7B2F6FC1F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E21FE8-4FD4-B20A-CFD1-4AFD9AAEB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Water Transfers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D26DE-EFFC-D455-589B-D54B182F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Montecito Water District (MWD) and </a:t>
            </a:r>
            <a:r>
              <a:rPr lang="en-US" dirty="0">
                <a:sym typeface="Wingdings" panose="05000000000000000000" pitchFamily="2" charset="2"/>
              </a:rPr>
              <a:t>Homer LLC (Homer)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Water Management Program Agreement between MWD and Homer  executed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Assistance Agreement between CCWA and MWD executed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MWD in process of completing CEQA analysis 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La Cumbre Mutual Water Company (LCMWC) and Homer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Assistance Agreement between CCWA and LCMWC executed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57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7E2212-D2D7-C9A5-E8E9-C7223D05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Climate Prediction Center Outlook December 2024 to February 2025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ABA54856-B5DF-0E2C-A04E-133AE2BB2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3" y="1690688"/>
            <a:ext cx="5507103" cy="4255489"/>
          </a:xfrm>
          <a:prstGeom prst="rect">
            <a:avLst/>
          </a:prstGeom>
        </p:spPr>
      </p:pic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4849BC2F-FFAA-9AAB-6296-80F634753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5303" y="1690688"/>
            <a:ext cx="5507104" cy="42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D0C1A012-9CCC-64E9-9A89-8CE0692D7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6C22816-E2E3-CA4E-357D-4945A4F5F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13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F7F206E1-5B5A-BF94-4718-21E7B0A1E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0EBC40AE-7699-1B0A-9970-4975434FE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042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798DD0F-A065-B94D-2306-C6C57151C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5" y="0"/>
            <a:ext cx="942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5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F6F569E9-3818-EA7B-B020-2429A38EA6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31" y="1"/>
            <a:ext cx="10398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2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3A8483C5-AC2D-11B5-0438-7F9D1FE7B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985" y="0"/>
            <a:ext cx="8752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2931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17413</TotalTime>
  <Words>178</Words>
  <Application>Microsoft Office PowerPoint</Application>
  <PresentationFormat>Widescreen</PresentationFormat>
  <Paragraphs>24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Wingdings</vt:lpstr>
      <vt:lpstr>Depth</vt:lpstr>
      <vt:lpstr>Water Supply Situation Report</vt:lpstr>
      <vt:lpstr>Climate Prediction Center Outlook December 2024 to February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 Luis Reservoir Carryover</vt:lpstr>
      <vt:lpstr>PowerPoint Presentation</vt:lpstr>
      <vt:lpstr>Overview of Water Transfers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Operations Update</dc:title>
  <dc:creator>Allison Febbo</dc:creator>
  <cp:lastModifiedBy>Board Room presentor</cp:lastModifiedBy>
  <cp:revision>456</cp:revision>
  <cp:lastPrinted>2015-10-12T23:12:41Z</cp:lastPrinted>
  <dcterms:created xsi:type="dcterms:W3CDTF">2014-12-15T19:27:48Z</dcterms:created>
  <dcterms:modified xsi:type="dcterms:W3CDTF">2024-10-24T18:24:21Z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2024-10-03T17:52:58Z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b14be4f7-7c7c-4b40-ba42-521465dffa37</vt:lpwstr>
  </property>
  <property fmtid="{D5CDD505-2E9C-101B-9397-08002B2CF9AE}" pid="7" name="MSIP_Label_defa4170-0d19-0005-0004-bc88714345d2_ActionId">
    <vt:lpwstr>d0386c51-dc45-44d6-8048-b18ac3d14044</vt:lpwstr>
  </property>
  <property fmtid="{D5CDD505-2E9C-101B-9397-08002B2CF9AE}" pid="8" name="MSIP_Label_defa4170-0d19-0005-0004-bc88714345d2_ContentBits">
    <vt:lpwstr>0</vt:lpwstr>
  </property>
</Properties>
</file>