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84" r:id="rId3"/>
    <p:sldId id="282" r:id="rId4"/>
    <p:sldId id="300" r:id="rId5"/>
    <p:sldId id="303" r:id="rId6"/>
    <p:sldId id="301" r:id="rId7"/>
    <p:sldId id="30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5" autoAdjust="0"/>
  </p:normalViewPr>
  <p:slideViewPr>
    <p:cSldViewPr snapToGrid="0">
      <p:cViewPr varScale="1">
        <p:scale>
          <a:sx n="99" d="100"/>
          <a:sy n="99" d="100"/>
        </p:scale>
        <p:origin x="19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741490"/>
            <a:ext cx="7681913" cy="2600587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Temporary</a:t>
            </a:r>
            <a:br>
              <a:rPr lang="en-US" sz="4400" dirty="0"/>
            </a:br>
            <a:r>
              <a:rPr lang="en-US" sz="4400" dirty="0"/>
              <a:t>Warren Act Contract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Central Coast Water Authority</a:t>
            </a:r>
            <a:br>
              <a:rPr lang="en-US" sz="2800" dirty="0"/>
            </a:br>
            <a:r>
              <a:rPr lang="en-US" sz="2800" dirty="0"/>
              <a:t>Board of Directors Meeting</a:t>
            </a:r>
            <a:br>
              <a:rPr lang="en-US" sz="2800" dirty="0"/>
            </a:br>
            <a:r>
              <a:rPr lang="en-US" sz="2800" dirty="0"/>
              <a:t>June 27, 2024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5380"/>
            <a:ext cx="8382000" cy="72786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286" y="862885"/>
            <a:ext cx="8331559" cy="5632311"/>
          </a:xfrm>
        </p:spPr>
        <p:txBody>
          <a:bodyPr/>
          <a:lstStyle/>
          <a:p>
            <a:r>
              <a:rPr lang="en-US" sz="2400" dirty="0"/>
              <a:t>1995 ― 2022: CCWA and USBR executed a Warren Act Contract to permit storage and/or conveyance of CCWA water into the Cachuma Project for delivery to the CCWA South Coast participants</a:t>
            </a:r>
          </a:p>
          <a:p>
            <a:r>
              <a:rPr lang="en-US" sz="2400" dirty="0"/>
              <a:t>Fall 2021: USBR determined not sufficient time to negotiate a new long-term (25+ year) contract, and do associated environmental compliance, before 1995 Contract expired</a:t>
            </a:r>
          </a:p>
          <a:p>
            <a:pPr lvl="1"/>
            <a:r>
              <a:rPr lang="en-US" sz="2000" dirty="0"/>
              <a:t>USBR and NMFS re-consultation underway</a:t>
            </a:r>
          </a:p>
          <a:p>
            <a:r>
              <a:rPr lang="en-US" sz="2400" dirty="0"/>
              <a:t>June 2022: </a:t>
            </a:r>
            <a:r>
              <a:rPr lang="en-US" sz="2400" dirty="0" err="1"/>
              <a:t>CCWA</a:t>
            </a:r>
            <a:r>
              <a:rPr lang="en-US" sz="2400" dirty="0"/>
              <a:t> and USBR executed a Temporary Warren Act Contract</a:t>
            </a:r>
          </a:p>
          <a:p>
            <a:pPr lvl="1"/>
            <a:r>
              <a:rPr lang="en-US" sz="2000" dirty="0"/>
              <a:t>Expires September 30, 2024</a:t>
            </a:r>
          </a:p>
          <a:p>
            <a:r>
              <a:rPr lang="en-US" sz="2400" dirty="0"/>
              <a:t>Late 2023: USBR again determined not sufficient time to negotiate a new long-term contract and do associated environmental review</a:t>
            </a:r>
          </a:p>
          <a:p>
            <a:pPr lvl="1"/>
            <a:r>
              <a:rPr lang="en-US" sz="2000" dirty="0"/>
              <a:t>USBR and NMFS re-consultation still underway</a:t>
            </a:r>
          </a:p>
          <a:p>
            <a:r>
              <a:rPr lang="en-US" sz="2400" dirty="0"/>
              <a:t>CCWA and USBR negotiating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8563"/>
            <a:ext cx="8382000" cy="714777"/>
          </a:xfrm>
        </p:spPr>
        <p:txBody>
          <a:bodyPr/>
          <a:lstStyle/>
          <a:p>
            <a:r>
              <a:rPr lang="en-US" dirty="0"/>
              <a:t>DRAFT 2</a:t>
            </a:r>
            <a:r>
              <a:rPr lang="en-US" baseline="30000" dirty="0"/>
              <a:t>nd</a:t>
            </a:r>
            <a:r>
              <a:rPr lang="en-US" dirty="0"/>
              <a:t> Temporary Warren Act Contract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644151"/>
            <a:ext cx="8319752" cy="3391698"/>
          </a:xfrm>
        </p:spPr>
        <p:txBody>
          <a:bodyPr/>
          <a:lstStyle/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/>
              <a:t>All Warren Act Contracts are NEW contracts; not renewals or extensions</a:t>
            </a:r>
          </a:p>
          <a:p>
            <a:r>
              <a:rPr lang="en-US" sz="2800" dirty="0"/>
              <a:t>Term: Effective date (date executed by USBR) to </a:t>
            </a:r>
            <a:r>
              <a:rPr lang="en-US" sz="2800" b="1" u="sng" dirty="0"/>
              <a:t>June 14, 2027</a:t>
            </a:r>
          </a:p>
          <a:p>
            <a:pPr lvl="1"/>
            <a:r>
              <a:rPr lang="en-US" dirty="0"/>
              <a:t>During this period, ideally, a new long-term contract will be negotiated</a:t>
            </a:r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C29-88DD-82A1-8939-AF47413E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181364"/>
          </a:xfrm>
        </p:spPr>
        <p:txBody>
          <a:bodyPr/>
          <a:lstStyle/>
          <a:p>
            <a:r>
              <a:rPr lang="en-US" sz="4000" dirty="0"/>
              <a:t>New/different terms from 1</a:t>
            </a:r>
            <a:r>
              <a:rPr lang="en-US" sz="4000" baseline="30000" dirty="0"/>
              <a:t>st</a:t>
            </a:r>
            <a:r>
              <a:rPr lang="en-US" sz="4000" dirty="0"/>
              <a:t> Temporary Contract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898B-05AD-C665-D50D-3DF4C2D88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07470"/>
          </a:xfrm>
        </p:spPr>
        <p:txBody>
          <a:bodyPr/>
          <a:lstStyle/>
          <a:p>
            <a:r>
              <a:rPr lang="en-US" sz="2200" dirty="0"/>
              <a:t>Automatic 5% conveyance loss assessed</a:t>
            </a:r>
          </a:p>
          <a:p>
            <a:pPr lvl="1"/>
            <a:r>
              <a:rPr lang="en-US" sz="2200" dirty="0"/>
              <a:t>TBD whether in lieu of actual losses or in addition to actual losses</a:t>
            </a:r>
          </a:p>
          <a:p>
            <a:r>
              <a:rPr lang="en-US" sz="2200" dirty="0"/>
              <a:t>Any CCWA water remaining in Cachuma on the effective date will be </a:t>
            </a:r>
            <a:r>
              <a:rPr lang="en-US" sz="2200" i="1" dirty="0"/>
              <a:t>deemed</a:t>
            </a:r>
            <a:r>
              <a:rPr lang="en-US" sz="2200" dirty="0"/>
              <a:t> abandoned to USBR (NO carryover between contracts)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IMPORTANT</a:t>
            </a:r>
            <a:r>
              <a:rPr lang="en-US" sz="2200" dirty="0"/>
              <a:t> that all South Coast Participants take delivery of all </a:t>
            </a:r>
            <a:r>
              <a:rPr lang="en-US" sz="2200" dirty="0" err="1"/>
              <a:t>CCWA</a:t>
            </a:r>
            <a:r>
              <a:rPr lang="en-US" sz="2200" dirty="0"/>
              <a:t> supplies in storage in Cachuma </a:t>
            </a:r>
            <a:r>
              <a:rPr lang="en-US" sz="2200" u="sng" dirty="0"/>
              <a:t>prior to</a:t>
            </a:r>
            <a:r>
              <a:rPr lang="en-US" sz="2200" dirty="0"/>
              <a:t> the effective date</a:t>
            </a:r>
          </a:p>
          <a:p>
            <a:r>
              <a:rPr lang="en-US" sz="2200" dirty="0"/>
              <a:t>Definition of “spill” expanded. Includes:</a:t>
            </a:r>
          </a:p>
          <a:p>
            <a:pPr lvl="1"/>
            <a:r>
              <a:rPr lang="en-US" sz="2200" dirty="0"/>
              <a:t>the Lake surface is above the Max Conservation Storage Pool Elevation and releases are being made through the spillway, </a:t>
            </a:r>
            <a:r>
              <a:rPr lang="en-US" sz="2200" u="sng" dirty="0"/>
              <a:t>or</a:t>
            </a:r>
          </a:p>
          <a:p>
            <a:pPr lvl="1"/>
            <a:r>
              <a:rPr lang="en-US" sz="2200" dirty="0"/>
              <a:t>releases are being made to avoid damage to Project facilities or to downstream life and/or property</a:t>
            </a:r>
          </a:p>
          <a:p>
            <a:r>
              <a:rPr lang="en-US" sz="2200" dirty="0"/>
              <a:t>NO sale, transfer or exchange of CCWA water </a:t>
            </a:r>
            <a:r>
              <a:rPr lang="en-US" sz="2200" u="sng" dirty="0"/>
              <a:t>conveyed</a:t>
            </a:r>
            <a:r>
              <a:rPr lang="en-US" sz="2200" dirty="0"/>
              <a:t> to third parties (not the South Coast Participants) without USBR approval </a:t>
            </a:r>
          </a:p>
          <a:p>
            <a:r>
              <a:rPr lang="en-US" sz="2200" dirty="0"/>
              <a:t>Rate for use of Cachuma Project reduced to $ $76.53 (from $123.38)</a:t>
            </a:r>
          </a:p>
        </p:txBody>
      </p:sp>
    </p:spTree>
    <p:extLst>
      <p:ext uri="{BB962C8B-B14F-4D97-AF65-F5344CB8AC3E}">
        <p14:creationId xmlns:p14="http://schemas.microsoft.com/office/powerpoint/2010/main" val="653056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45A-E9BB-D248-BFA7-FC1A2637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NEPA</a:t>
            </a:r>
            <a:r>
              <a:rPr lang="en-US" dirty="0"/>
              <a:t>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E84A0-3E25-368C-A5B9-EA37DD34F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76364"/>
          </a:xfrm>
        </p:spPr>
        <p:txBody>
          <a:bodyPr/>
          <a:lstStyle/>
          <a:p>
            <a:r>
              <a:rPr lang="en-US" sz="2800" dirty="0"/>
              <a:t>USBR has determined that “the environmental compliance requirements for the execution of the 2</a:t>
            </a:r>
            <a:r>
              <a:rPr lang="en-US" sz="2800" baseline="30000" dirty="0"/>
              <a:t>nd</a:t>
            </a:r>
            <a:r>
              <a:rPr lang="en-US" sz="2800" dirty="0"/>
              <a:t> Temporary Contract have been met by Environmental Assessment CGB-EA-2022-023, entitled “Central Coast Water Authority Temporary Warren Act Contract,” which resulted in a Finding of No Significant Impact, dated June 14, 2022.”</a:t>
            </a:r>
          </a:p>
          <a:p>
            <a:r>
              <a:rPr lang="en-US" sz="2800" dirty="0"/>
              <a:t>No further federal environmental compliance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25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C29-88DD-82A1-8939-AF47413E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CEQA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898B-05AD-C665-D50D-3DF4C2D88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48938"/>
          </a:xfrm>
        </p:spPr>
        <p:txBody>
          <a:bodyPr/>
          <a:lstStyle/>
          <a:p>
            <a:r>
              <a:rPr lang="en-US" sz="2800" dirty="0"/>
              <a:t>Project: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Temporary Warren Act Contract</a:t>
            </a:r>
          </a:p>
          <a:p>
            <a:pPr lvl="1"/>
            <a:r>
              <a:rPr lang="en-US" dirty="0"/>
              <a:t>Continued use of existing facilities</a:t>
            </a:r>
          </a:p>
          <a:p>
            <a:pPr lvl="1"/>
            <a:r>
              <a:rPr lang="en-US" dirty="0"/>
              <a:t>All terms (physical, operational, etc.) remain the same</a:t>
            </a:r>
          </a:p>
          <a:p>
            <a:r>
              <a:rPr lang="en-US" dirty="0"/>
              <a:t>Preliminary CCWA Staff Determination:</a:t>
            </a:r>
          </a:p>
          <a:p>
            <a:pPr lvl="1"/>
            <a:r>
              <a:rPr lang="en-US" dirty="0" err="1"/>
              <a:t>CCWA</a:t>
            </a:r>
            <a:r>
              <a:rPr lang="en-US" dirty="0"/>
              <a:t> Board approval of the Project is exempt from CEQA</a:t>
            </a:r>
          </a:p>
          <a:p>
            <a:pPr lvl="2"/>
            <a:r>
              <a:rPr lang="en-US" sz="2800" dirty="0"/>
              <a:t>Existing facilities exemption</a:t>
            </a:r>
          </a:p>
          <a:p>
            <a:pPr lvl="2"/>
            <a:r>
              <a:rPr lang="en-US" sz="2800" dirty="0"/>
              <a:t>Common sense exemption</a:t>
            </a:r>
          </a:p>
        </p:txBody>
      </p:sp>
    </p:spTree>
    <p:extLst>
      <p:ext uri="{BB962C8B-B14F-4D97-AF65-F5344CB8AC3E}">
        <p14:creationId xmlns:p14="http://schemas.microsoft.com/office/powerpoint/2010/main" val="36809866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9F9A-59E6-94F7-4BD0-6CD776D5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4BD6-EB2C-CE1B-8764-8FEF70838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8690"/>
            <a:ext cx="8382000" cy="483824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CCWA staff continues negotiations with USBR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CCWA staff coordinates with South Coast Participants and COMB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CCWA Operating Committee (July 2024) considers draft 2</a:t>
            </a:r>
            <a:r>
              <a:rPr lang="en-US" sz="2400" baseline="30000" dirty="0"/>
              <a:t>nd</a:t>
            </a:r>
            <a:r>
              <a:rPr lang="en-US" sz="2400" dirty="0"/>
              <a:t> Temporary Contract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Temporary Contract finalized by CCWA and USBR staff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CCWA</a:t>
            </a:r>
            <a:r>
              <a:rPr lang="en-US" sz="2400" dirty="0"/>
              <a:t> Board of Directors (July 2024) considers whether to approve 2</a:t>
            </a:r>
            <a:r>
              <a:rPr lang="en-US" sz="2400" baseline="30000" dirty="0"/>
              <a:t>nd</a:t>
            </a:r>
            <a:r>
              <a:rPr lang="en-US" sz="2400" dirty="0"/>
              <a:t> Temporary Contract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CCWA Board approves 2</a:t>
            </a:r>
            <a:r>
              <a:rPr lang="en-US" sz="2400" baseline="30000" dirty="0"/>
              <a:t>nd</a:t>
            </a:r>
            <a:r>
              <a:rPr lang="en-US" sz="2400" dirty="0"/>
              <a:t> Temporary Contract, CCWA Board Chair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Act Contract and delivers to USBR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USBR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 becomes effective when executed by USBR</a:t>
            </a:r>
          </a:p>
        </p:txBody>
      </p:sp>
    </p:spTree>
    <p:extLst>
      <p:ext uri="{BB962C8B-B14F-4D97-AF65-F5344CB8AC3E}">
        <p14:creationId xmlns:p14="http://schemas.microsoft.com/office/powerpoint/2010/main" val="3831301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</vt:lpstr>
      <vt:lpstr>Webdings</vt:lpstr>
      <vt:lpstr>Wingdings</vt:lpstr>
      <vt:lpstr>1_Sample presentation slides(10)</vt:lpstr>
      <vt:lpstr>2nd Temporary Warren Act Contract  Central Coast Water Authority Board of Directors Meeting June 27, 2024 </vt:lpstr>
      <vt:lpstr>Background</vt:lpstr>
      <vt:lpstr>DRAFT 2nd Temporary Warren Act Contract</vt:lpstr>
      <vt:lpstr>New/different terms from 1st Temporary Contract  </vt:lpstr>
      <vt:lpstr>NEPA Compliance</vt:lpstr>
      <vt:lpstr>Preliminary CEQA Compliance</vt:lpstr>
      <vt:lpstr>Next Steps: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Temporary Warren Act Contract  Central Coast Water Authority Board of Directors Meeting June 27, 2024 </dc:title>
  <cp:lastModifiedBy>Ray Stokes</cp:lastModifiedBy>
  <cp:revision>1</cp:revision>
  <dcterms:created xsi:type="dcterms:W3CDTF">1900-01-01T07:00:00Z</dcterms:created>
  <dcterms:modified xsi:type="dcterms:W3CDTF">2024-06-26T18:13:33Z</dcterms:modified>
</cp:coreProperties>
</file>